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34"/>
  </p:notesMasterIdLst>
  <p:sldIdLst>
    <p:sldId id="258" r:id="rId2"/>
    <p:sldId id="260" r:id="rId3"/>
    <p:sldId id="271" r:id="rId4"/>
    <p:sldId id="273" r:id="rId5"/>
    <p:sldId id="274" r:id="rId6"/>
    <p:sldId id="268" r:id="rId7"/>
    <p:sldId id="263" r:id="rId8"/>
    <p:sldId id="277" r:id="rId9"/>
    <p:sldId id="278" r:id="rId10"/>
    <p:sldId id="264" r:id="rId11"/>
    <p:sldId id="280" r:id="rId12"/>
    <p:sldId id="279" r:id="rId13"/>
    <p:sldId id="265" r:id="rId14"/>
    <p:sldId id="282" r:id="rId15"/>
    <p:sldId id="283" r:id="rId16"/>
    <p:sldId id="266" r:id="rId17"/>
    <p:sldId id="285" r:id="rId18"/>
    <p:sldId id="298" r:id="rId19"/>
    <p:sldId id="299" r:id="rId20"/>
    <p:sldId id="302" r:id="rId21"/>
    <p:sldId id="303" r:id="rId22"/>
    <p:sldId id="262" r:id="rId23"/>
    <p:sldId id="290" r:id="rId24"/>
    <p:sldId id="289" r:id="rId25"/>
    <p:sldId id="292" r:id="rId26"/>
    <p:sldId id="291" r:id="rId27"/>
    <p:sldId id="272" r:id="rId28"/>
    <p:sldId id="269" r:id="rId29"/>
    <p:sldId id="294" r:id="rId30"/>
    <p:sldId id="295" r:id="rId31"/>
    <p:sldId id="296" r:id="rId32"/>
    <p:sldId id="297"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16" autoAdjust="0"/>
    <p:restoredTop sz="80340"/>
  </p:normalViewPr>
  <p:slideViewPr>
    <p:cSldViewPr snapToGrid="0">
      <p:cViewPr varScale="1">
        <p:scale>
          <a:sx n="97" d="100"/>
          <a:sy n="97" d="100"/>
        </p:scale>
        <p:origin x="22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E5DFD-F7BF-A742-BB61-2B151C8124C4}" type="datetimeFigureOut">
              <a:rPr lang="en-US" smtClean="0"/>
              <a:t>2/6/24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DAD3F-2768-AC42-A5BB-AC00C7B6C705}" type="slidenum">
              <a:rPr lang="en-US" smtClean="0"/>
              <a:t>‹#›</a:t>
            </a:fld>
            <a:endParaRPr lang="en-US"/>
          </a:p>
        </p:txBody>
      </p:sp>
    </p:spTree>
    <p:extLst>
      <p:ext uri="{BB962C8B-B14F-4D97-AF65-F5344CB8AC3E}">
        <p14:creationId xmlns:p14="http://schemas.microsoft.com/office/powerpoint/2010/main" val="2774483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4DAD3F-2768-AC42-A5BB-AC00C7B6C705}" type="slidenum">
              <a:rPr lang="en-US" smtClean="0"/>
              <a:t>15</a:t>
            </a:fld>
            <a:endParaRPr lang="en-US"/>
          </a:p>
        </p:txBody>
      </p:sp>
    </p:spTree>
    <p:extLst>
      <p:ext uri="{BB962C8B-B14F-4D97-AF65-F5344CB8AC3E}">
        <p14:creationId xmlns:p14="http://schemas.microsoft.com/office/powerpoint/2010/main" val="3669060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solidFill>
                  <a:prstClr val="black">
                    <a:tint val="75000"/>
                  </a:prstClr>
                </a:solidFill>
              </a:rPr>
              <a:pPr/>
              <a:t>2/6/24</a:t>
            </a:fld>
            <a:endParaRPr lang="en-US">
              <a:solidFill>
                <a:prstClr val="black">
                  <a:tint val="75000"/>
                </a:prstClr>
              </a:solidFill>
            </a:endParaRPr>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214557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solidFill>
                  <a:prstClr val="black">
                    <a:tint val="75000"/>
                  </a:prstClr>
                </a:solidFill>
              </a:rPr>
              <a:pPr/>
              <a:t>2/6/24</a:t>
            </a:fld>
            <a:endParaRPr lang="en-US">
              <a:solidFill>
                <a:prstClr val="black">
                  <a:tint val="75000"/>
                </a:prstClr>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dirty="0">
                <a:solidFill>
                  <a:prstClr val="black">
                    <a:tint val="75000"/>
                  </a:prstClr>
                </a:solidFill>
              </a:rPr>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5652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solidFill>
                  <a:prstClr val="black">
                    <a:tint val="75000"/>
                  </a:prstClr>
                </a:solidFill>
              </a:rPr>
              <a:pPr/>
              <a:t>2/6/24</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solidFill>
                  <a:prstClr val="black"/>
                </a:solidFill>
              </a:rPr>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4121094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solidFill>
                  <a:prstClr val="black">
                    <a:tint val="75000"/>
                  </a:prstClr>
                </a:solidFill>
              </a:rPr>
              <a:pPr/>
              <a:t>‹#›</a:t>
            </a:fld>
            <a:endParaRPr lang="en-US">
              <a:solidFill>
                <a:prstClr val="black">
                  <a:tint val="75000"/>
                </a:prstClr>
              </a:solidFill>
            </a:endParaRPr>
          </a:p>
        </p:txBody>
      </p:sp>
      <p:sp>
        <p:nvSpPr>
          <p:cNvPr id="7" name="Slide Number Placeholder 8"/>
          <p:cNvSpPr txBox="1">
            <a:spLocks/>
          </p:cNvSpPr>
          <p:nvPr userDrawn="1"/>
        </p:nvSpPr>
        <p:spPr>
          <a:xfrm>
            <a:off x="8382000" y="6446838"/>
            <a:ext cx="685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alpha val="99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32D78A-10B3-4DCD-84B7-9E85168884D1}" type="slidenum">
              <a:rPr lang="en-US" smtClean="0">
                <a:solidFill>
                  <a:prstClr val="white">
                    <a:alpha val="99000"/>
                  </a:prstClr>
                </a:solidFill>
              </a:rPr>
              <a:pPr/>
              <a:t>‹#›</a:t>
            </a:fld>
            <a:endParaRPr lang="en-US">
              <a:solidFill>
                <a:prstClr val="white">
                  <a:alpha val="99000"/>
                </a:prstClr>
              </a:solidFill>
            </a:endParaRPr>
          </a:p>
        </p:txBody>
      </p:sp>
      <p:sp>
        <p:nvSpPr>
          <p:cNvPr id="6" name="Text Placeholder 5"/>
          <p:cNvSpPr>
            <a:spLocks noGrp="1"/>
          </p:cNvSpPr>
          <p:nvPr>
            <p:ph type="body" sz="quarter" idx="12" hasCustomPrompt="1"/>
          </p:nvPr>
        </p:nvSpPr>
        <p:spPr>
          <a:xfrm>
            <a:off x="374176" y="990600"/>
            <a:ext cx="8312624" cy="5181600"/>
          </a:xfrm>
          <a:prstGeom prst="rect">
            <a:avLst/>
          </a:prstGeom>
        </p:spPr>
        <p:txBody>
          <a:bodyPr/>
          <a:lstStyle>
            <a:lvl1pPr>
              <a:defRPr sz="2400">
                <a:solidFill>
                  <a:srgbClr val="043170">
                    <a:alpha val="99000"/>
                  </a:srgbClr>
                </a:solidFill>
                <a:latin typeface="Arial" panose="020B0604020202020204" pitchFamily="34" charset="0"/>
                <a:cs typeface="Arial" panose="020B0604020202020204" pitchFamily="34" charset="0"/>
              </a:defRPr>
            </a:lvl1pPr>
            <a:lvl2pPr>
              <a:defRPr sz="2000">
                <a:solidFill>
                  <a:srgbClr val="043170">
                    <a:alpha val="99000"/>
                  </a:srgbClr>
                </a:solidFill>
                <a:latin typeface="Arial" panose="020B0604020202020204" pitchFamily="34" charset="0"/>
                <a:cs typeface="Arial" panose="020B0604020202020204" pitchFamily="34" charset="0"/>
              </a:defRPr>
            </a:lvl2pPr>
            <a:lvl3pPr>
              <a:defRPr sz="1800">
                <a:solidFill>
                  <a:srgbClr val="043170">
                    <a:alpha val="99000"/>
                  </a:srgbClr>
                </a:solidFill>
                <a:latin typeface="Arial" panose="020B0604020202020204" pitchFamily="34" charset="0"/>
                <a:cs typeface="Arial" panose="020B0604020202020204" pitchFamily="34" charset="0"/>
              </a:defRPr>
            </a:lvl3pPr>
            <a:lvl4pPr>
              <a:defRPr sz="1600">
                <a:solidFill>
                  <a:srgbClr val="043170">
                    <a:alpha val="99000"/>
                  </a:srgbClr>
                </a:solidFill>
                <a:latin typeface="Arial" panose="020B0604020202020204" pitchFamily="34" charset="0"/>
                <a:cs typeface="Arial" panose="020B0604020202020204" pitchFamily="34" charset="0"/>
              </a:defRPr>
            </a:lvl4pPr>
            <a:lvl5pPr>
              <a:defRPr sz="1600">
                <a:solidFill>
                  <a:srgbClr val="043170">
                    <a:alpha val="99000"/>
                  </a:srgbClr>
                </a:solidFill>
                <a:latin typeface="Arial" panose="020B0604020202020204" pitchFamily="34" charset="0"/>
                <a:cs typeface="Arial" panose="020B0604020202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3"/>
          </p:nvPr>
        </p:nvSpPr>
        <p:spPr/>
        <p:txBody>
          <a:bodyPr/>
          <a:lstStyle/>
          <a:p>
            <a:fld id="{0D5B9A0F-CCD0-4348-8112-2A1A806F4019}" type="datetime1">
              <a:rPr lang="en-US" smtClean="0">
                <a:solidFill>
                  <a:prstClr val="black">
                    <a:tint val="75000"/>
                  </a:prstClr>
                </a:solidFill>
              </a:rPr>
              <a:pPr/>
              <a:t>2/6/24</a:t>
            </a:fld>
            <a:endParaRPr lang="en-US" dirty="0">
              <a:solidFill>
                <a:prstClr val="black">
                  <a:tint val="75000"/>
                </a:prstClr>
              </a:solidFill>
            </a:endParaRPr>
          </a:p>
        </p:txBody>
      </p:sp>
      <p:sp>
        <p:nvSpPr>
          <p:cNvPr id="11" name="Title 10"/>
          <p:cNvSpPr>
            <a:spLocks noGrp="1"/>
          </p:cNvSpPr>
          <p:nvPr>
            <p:ph type="title" hasCustomPrompt="1"/>
          </p:nvPr>
        </p:nvSpPr>
        <p:spPr>
          <a:xfrm>
            <a:off x="381000" y="274637"/>
            <a:ext cx="8305800" cy="487363"/>
          </a:xfrm>
          <a:prstGeom prst="rect">
            <a:avLst/>
          </a:prstGeom>
        </p:spPr>
        <p:txBody>
          <a:bodyPr anchor="ctr"/>
          <a:lstStyle>
            <a:lvl1pPr algn="l">
              <a:defRPr sz="2200">
                <a:solidFill>
                  <a:srgbClr val="043170">
                    <a:alpha val="99000"/>
                  </a:srgbClr>
                </a:solidFill>
                <a:latin typeface="Arial" panose="020B0604020202020204" pitchFamily="34" charset="0"/>
                <a:cs typeface="Arial" panose="020B0604020202020204" pitchFamily="34" charset="0"/>
              </a:defRPr>
            </a:lvl1pPr>
          </a:lstStyle>
          <a:p>
            <a:r>
              <a:rPr lang="en-US" dirty="0"/>
              <a:t>Click to add slide title</a:t>
            </a:r>
          </a:p>
        </p:txBody>
      </p:sp>
      <p:cxnSp>
        <p:nvCxnSpPr>
          <p:cNvPr id="13" name="Straight Connector 12"/>
          <p:cNvCxnSpPr/>
          <p:nvPr userDrawn="1"/>
        </p:nvCxnSpPr>
        <p:spPr>
          <a:xfrm>
            <a:off x="381000" y="8382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280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solidFill>
                  <a:prstClr val="black">
                    <a:tint val="75000"/>
                  </a:prstClr>
                </a:solidFill>
              </a:rPr>
              <a:pPr/>
              <a:t>2/6/24</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919937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solidFill>
                  <a:prstClr val="black">
                    <a:tint val="75000"/>
                  </a:prstClr>
                </a:solidFill>
              </a:rPr>
              <a:pPr/>
              <a:t>2/6/24</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1516987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solidFill>
                  <a:prstClr val="black">
                    <a:tint val="75000"/>
                  </a:prstClr>
                </a:solidFill>
              </a:rPr>
              <a:pPr/>
              <a:t>2/6/24</a:t>
            </a:fld>
            <a:endParaRPr lang="en-US">
              <a:solidFill>
                <a:prstClr val="black">
                  <a:tint val="75000"/>
                </a:prstClr>
              </a:solidFill>
            </a:endParaRPr>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3663813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solidFill>
                  <a:prstClr val="black">
                    <a:tint val="75000"/>
                  </a:prstClr>
                </a:solidFill>
              </a:rPr>
              <a:pPr/>
              <a:t>2/6/24</a:t>
            </a:fld>
            <a:endParaRPr lang="en-US">
              <a:solidFill>
                <a:prstClr val="black">
                  <a:tint val="75000"/>
                </a:prstClr>
              </a:solidFill>
            </a:endParaRPr>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dirty="0">
                <a:solidFill>
                  <a:prstClr val="black">
                    <a:tint val="75000"/>
                  </a:prstClr>
                </a:solidFill>
              </a:rPr>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1854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4203403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solidFill>
                  <a:prstClr val="black">
                    <a:tint val="75000"/>
                  </a:prstClr>
                </a:solidFill>
              </a:rPr>
              <a:pPr/>
              <a:t>2/6/24</a:t>
            </a:fld>
            <a:endParaRPr lang="en-US">
              <a:solidFill>
                <a:prstClr val="black">
                  <a:tint val="75000"/>
                </a:prstClr>
              </a:solidFill>
            </a:endParaRPr>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1425996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solidFill>
                  <a:prstClr val="black">
                    <a:tint val="75000"/>
                  </a:prstClr>
                </a:solidFill>
              </a:rPr>
              <a:pPr/>
              <a:t>2/6/24</a:t>
            </a:fld>
            <a:endParaRPr lang="en-US">
              <a:solidFill>
                <a:prstClr val="black">
                  <a:tint val="75000"/>
                </a:prstClr>
              </a:solidFill>
            </a:endParaRP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382509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solidFill>
                  <a:prstClr val="black">
                    <a:tint val="75000"/>
                  </a:prstClr>
                </a:solidFill>
              </a:rPr>
              <a:pPr/>
              <a:t>2/6/24</a:t>
            </a:fld>
            <a:endParaRPr lang="en-US">
              <a:solidFill>
                <a:prstClr val="black">
                  <a:tint val="75000"/>
                </a:prstClr>
              </a:solidFill>
            </a:endParaRP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174653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solidFill>
                  <a:prstClr val="black">
                    <a:tint val="75000"/>
                  </a:prstClr>
                </a:solidFill>
              </a:rPr>
              <a:pPr/>
              <a:t>2/6/24</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502214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KCG_Holdings" TargetMode="External"/><Relationship Id="rId3" Type="http://schemas.openxmlformats.org/officeDocument/2006/relationships/hyperlink" Target="https://en.wikipedia.org/wiki/High-frequency_trading" TargetMode="External"/><Relationship Id="rId7" Type="http://schemas.openxmlformats.org/officeDocument/2006/relationships/hyperlink" Target="https://en.wikipedia.org/wiki/Getco_LLC" TargetMode="Externa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en.wikipedia.org/wiki/Knight_Capital_Group#cite_note-2" TargetMode="External"/><Relationship Id="rId5" Type="http://schemas.openxmlformats.org/officeDocument/2006/relationships/hyperlink" Target="https://en.wikipedia.org/wiki/NASDAQ" TargetMode="External"/><Relationship Id="rId4" Type="http://schemas.openxmlformats.org/officeDocument/2006/relationships/hyperlink" Target="https://en.wikipedia.org/wiki/NYSE"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Business Ethics</a:t>
            </a:r>
            <a:br>
              <a:rPr lang="en-US" dirty="0"/>
            </a:br>
            <a:r>
              <a:rPr lang="en-US" dirty="0"/>
              <a:t>&amp; the use of data</a:t>
            </a:r>
          </a:p>
        </p:txBody>
      </p:sp>
      <p:sp>
        <p:nvSpPr>
          <p:cNvPr id="3" name="Subtitle 2">
            <a:extLst>
              <a:ext uri="{FF2B5EF4-FFF2-40B4-BE49-F238E27FC236}">
                <a16:creationId xmlns:a16="http://schemas.microsoft.com/office/drawing/2014/main" id="{629F9E77-3FDD-40CA-82E9-3C67E139D3A1}"/>
              </a:ext>
            </a:extLst>
          </p:cNvPr>
          <p:cNvSpPr>
            <a:spLocks noGrp="1"/>
          </p:cNvSpPr>
          <p:nvPr>
            <p:ph type="subTitle" idx="1"/>
          </p:nvPr>
        </p:nvSpPr>
        <p:spPr/>
        <p:txBody>
          <a:bodyPr/>
          <a:lstStyle/>
          <a:p>
            <a:endParaRPr lang="en-US" dirty="0"/>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solidFill>
                  <a:prstClr val="black">
                    <a:tint val="75000"/>
                  </a:prstClr>
                </a:solidFill>
              </a:rPr>
              <a:pPr/>
              <a:t>2/6/24</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190775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10</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Footer Placeholder 5">
            <a:extLst>
              <a:ext uri="{FF2B5EF4-FFF2-40B4-BE49-F238E27FC236}">
                <a16:creationId xmlns:a16="http://schemas.microsoft.com/office/drawing/2014/main" id="{260E64D1-3B79-634C-B90B-A01968FB6783}"/>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0E9B7948-43E4-E933-4C5A-CF99E498A1A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04556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11</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23858" y="5200650"/>
            <a:ext cx="8086725" cy="8715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Target originally wanted to brag about modeling &amp; accuracy which got them unintended scrutiny.  </a:t>
            </a:r>
          </a:p>
          <a:p>
            <a:pPr algn="ctr"/>
            <a:r>
              <a:rPr lang="en-US" dirty="0"/>
              <a:t>Why did they stop letting the data scientist talk to reporters?</a:t>
            </a:r>
          </a:p>
        </p:txBody>
      </p:sp>
      <p:sp>
        <p:nvSpPr>
          <p:cNvPr id="10" name="Footer Placeholder 5">
            <a:extLst>
              <a:ext uri="{FF2B5EF4-FFF2-40B4-BE49-F238E27FC236}">
                <a16:creationId xmlns:a16="http://schemas.microsoft.com/office/drawing/2014/main" id="{945DFAFE-EDAA-7F42-9DAF-9D24DD74615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83CBBFA3-7B3F-7354-73BF-9840675E853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0756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Reflective Questions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12</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23858" y="4916602"/>
            <a:ext cx="8086725" cy="1155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Is predicting simply spying and a form of privacy invasion? </a:t>
            </a:r>
          </a:p>
          <a:p>
            <a:pPr marL="285750" indent="-285750">
              <a:buFont typeface="Arial" panose="020B0604020202020204" pitchFamily="34" charset="0"/>
              <a:buChar char="•"/>
            </a:pPr>
            <a:r>
              <a:rPr lang="en-US" dirty="0">
                <a:solidFill>
                  <a:schemeClr val="tx1"/>
                </a:solidFill>
              </a:rPr>
              <a:t>Is Target being underhanded by masking their intent with non pregnancy coupons? </a:t>
            </a:r>
          </a:p>
          <a:p>
            <a:pPr marL="285750" indent="-285750">
              <a:buFont typeface="Arial" panose="020B0604020202020204" pitchFamily="34" charset="0"/>
              <a:buChar char="•"/>
            </a:pPr>
            <a:r>
              <a:rPr lang="en-US" dirty="0">
                <a:solidFill>
                  <a:schemeClr val="tx1"/>
                </a:solidFill>
              </a:rPr>
              <a:t>Are consumers manipulated by these tactics or is it a benefit?</a:t>
            </a:r>
          </a:p>
        </p:txBody>
      </p:sp>
      <p:sp>
        <p:nvSpPr>
          <p:cNvPr id="10" name="Footer Placeholder 5">
            <a:extLst>
              <a:ext uri="{FF2B5EF4-FFF2-40B4-BE49-F238E27FC236}">
                <a16:creationId xmlns:a16="http://schemas.microsoft.com/office/drawing/2014/main" id="{FA40FE44-A662-2B43-AE4F-B290745F81A8}"/>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341016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13</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Starbuck’s gives baristas schedules 2 weeks or less in advance.  Some schedules align supply &amp; demand, but that means schedules could be “</a:t>
            </a:r>
            <a:r>
              <a:rPr lang="en-US" dirty="0" err="1"/>
              <a:t>clopenings</a:t>
            </a:r>
            <a:r>
              <a:rPr lang="en-US" dirty="0"/>
              <a:t>”</a:t>
            </a:r>
          </a:p>
        </p:txBody>
      </p:sp>
      <p:sp>
        <p:nvSpPr>
          <p:cNvPr id="9" name="Footer Placeholder 5">
            <a:extLst>
              <a:ext uri="{FF2B5EF4-FFF2-40B4-BE49-F238E27FC236}">
                <a16:creationId xmlns:a16="http://schemas.microsoft.com/office/drawing/2014/main" id="{CFF8E0AE-C03B-5E47-AD32-6CB2F5433B2D}"/>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510D8022-33C8-8644-117E-DF6DB4E51F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76092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14</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Isn’t scheduling a normal operation of most businesses?</a:t>
            </a:r>
          </a:p>
        </p:txBody>
      </p:sp>
      <p:sp>
        <p:nvSpPr>
          <p:cNvPr id="9" name="Footer Placeholder 5">
            <a:extLst>
              <a:ext uri="{FF2B5EF4-FFF2-40B4-BE49-F238E27FC236}">
                <a16:creationId xmlns:a16="http://schemas.microsoft.com/office/drawing/2014/main" id="{A1436EF9-23EC-FD48-ACE0-62A6250361C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9991DED6-4934-7318-8C06-E69CCDDDB86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93400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15</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01949" y="4886326"/>
            <a:ext cx="8340102" cy="11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Does optimizing a schedule for near term hardship ultimately ensure success of the company and lead to job stability?  </a:t>
            </a:r>
          </a:p>
          <a:p>
            <a:pPr marL="285750" indent="-285750">
              <a:buFont typeface="Arial" panose="020B0604020202020204" pitchFamily="34" charset="0"/>
              <a:buChar char="•"/>
            </a:pPr>
            <a:r>
              <a:rPr lang="en-US" sz="1600" dirty="0">
                <a:solidFill>
                  <a:schemeClr val="tx1"/>
                </a:solidFill>
              </a:rPr>
              <a:t>Does SBUX have a duty to employees as another stakeholder with varying social-economic situations?</a:t>
            </a:r>
          </a:p>
          <a:p>
            <a:pPr marL="285750" indent="-285750">
              <a:buFont typeface="Arial" panose="020B0604020202020204" pitchFamily="34" charset="0"/>
              <a:buChar char="•"/>
            </a:pPr>
            <a:r>
              <a:rPr lang="en-US" sz="1600" dirty="0">
                <a:solidFill>
                  <a:schemeClr val="tx1"/>
                </a:solidFill>
              </a:rPr>
              <a:t>Are customers willing to wait a few minutes longer due to less than fully optimized schedules?</a:t>
            </a:r>
          </a:p>
        </p:txBody>
      </p:sp>
      <p:sp>
        <p:nvSpPr>
          <p:cNvPr id="10" name="Footer Placeholder 5">
            <a:extLst>
              <a:ext uri="{FF2B5EF4-FFF2-40B4-BE49-F238E27FC236}">
                <a16:creationId xmlns:a16="http://schemas.microsoft.com/office/drawing/2014/main" id="{134ACDE6-7EDB-D742-9500-5B1B284D9931}"/>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832C1C0D-EA43-450D-C83F-EFA1DE9709E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4743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16</a:t>
            </a:fld>
            <a:endParaRPr lang="en-US">
              <a:solidFill>
                <a:prstClr val="black">
                  <a:tint val="75000"/>
                </a:prstClr>
              </a:solidFill>
            </a:endParaRPr>
          </a:p>
        </p:txBody>
      </p:sp>
      <p:pic>
        <p:nvPicPr>
          <p:cNvPr id="4100" name="Picture 4" descr="Image result for ib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402" y="2833270"/>
            <a:ext cx="4203700" cy="15446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Watson Oncology amazing technology free from moral obligation?</a:t>
            </a:r>
          </a:p>
        </p:txBody>
      </p:sp>
      <p:sp>
        <p:nvSpPr>
          <p:cNvPr id="8" name="Footer Placeholder 5">
            <a:extLst>
              <a:ext uri="{FF2B5EF4-FFF2-40B4-BE49-F238E27FC236}">
                <a16:creationId xmlns:a16="http://schemas.microsoft.com/office/drawing/2014/main" id="{14DE7599-1CEC-2E43-B3A5-7F5F386A31D0}"/>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F497BB74-A58F-9FF5-1D15-B65C51CEB5B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619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17</a:t>
            </a:fld>
            <a:endParaRPr lang="en-US">
              <a:solidFill>
                <a:prstClr val="black">
                  <a:tint val="75000"/>
                </a:prstClr>
              </a:solidFill>
            </a:endParaRPr>
          </a:p>
        </p:txBody>
      </p:sp>
      <p:pic>
        <p:nvPicPr>
          <p:cNvPr id="4100" name="Picture 4" descr="Image result for ib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402" y="2833270"/>
            <a:ext cx="4203700" cy="15446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10" name="Rectangle 9"/>
          <p:cNvSpPr/>
          <p:nvPr/>
        </p:nvSpPr>
        <p:spPr>
          <a:xfrm>
            <a:off x="423858" y="4836255"/>
            <a:ext cx="8086725" cy="1400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Was it marketing ignorance, merely aspirational claims, or truly deceptive?  Does that matter to patients?  </a:t>
            </a:r>
          </a:p>
          <a:p>
            <a:pPr marL="285750" indent="-285750">
              <a:buFont typeface="Arial" panose="020B0604020202020204" pitchFamily="34" charset="0"/>
              <a:buChar char="•"/>
            </a:pPr>
            <a:r>
              <a:rPr lang="en-US" sz="1600" dirty="0">
                <a:solidFill>
                  <a:schemeClr val="tx1"/>
                </a:solidFill>
              </a:rPr>
              <a:t>What duty do the technical folks have to inform of limitations to sales, business and customers?  </a:t>
            </a:r>
          </a:p>
          <a:p>
            <a:pPr marL="285750" indent="-285750">
              <a:buFont typeface="Arial" panose="020B0604020202020204" pitchFamily="34" charset="0"/>
              <a:buChar char="•"/>
            </a:pPr>
            <a:r>
              <a:rPr lang="en-US" sz="1600" dirty="0">
                <a:solidFill>
                  <a:schemeClr val="tx1"/>
                </a:solidFill>
              </a:rPr>
              <a:t>Do business leaders have a duty to question the choices and practices of technical creators?</a:t>
            </a:r>
          </a:p>
          <a:p>
            <a:pPr marL="285750" indent="-285750">
              <a:buFont typeface="Arial" panose="020B0604020202020204" pitchFamily="34" charset="0"/>
              <a:buChar char="•"/>
            </a:pPr>
            <a:r>
              <a:rPr lang="en-US" sz="1600" dirty="0">
                <a:solidFill>
                  <a:schemeClr val="tx1"/>
                </a:solidFill>
              </a:rPr>
              <a:t>What duty do the customers have to thoroughly review the underlying technology?</a:t>
            </a:r>
          </a:p>
        </p:txBody>
      </p:sp>
      <p:sp>
        <p:nvSpPr>
          <p:cNvPr id="11" name="Footer Placeholder 5">
            <a:extLst>
              <a:ext uri="{FF2B5EF4-FFF2-40B4-BE49-F238E27FC236}">
                <a16:creationId xmlns:a16="http://schemas.microsoft.com/office/drawing/2014/main" id="{2E2D5E53-E9E6-6D4F-AF9A-E779E4D42719}"/>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F31818B4-24AD-7B62-2671-BCD30F121AA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5516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DD75B-3744-F54B-B454-0F35B8B3665F}"/>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3" name="Title 2">
            <a:extLst>
              <a:ext uri="{FF2B5EF4-FFF2-40B4-BE49-F238E27FC236}">
                <a16:creationId xmlns:a16="http://schemas.microsoft.com/office/drawing/2014/main" id="{4EBB453B-5CA1-F94C-B3A6-BB3FB049B27B}"/>
              </a:ext>
            </a:extLst>
          </p:cNvPr>
          <p:cNvSpPr>
            <a:spLocks noGrp="1"/>
          </p:cNvSpPr>
          <p:nvPr>
            <p:ph type="title"/>
          </p:nvPr>
        </p:nvSpPr>
        <p:spPr/>
        <p:txBody>
          <a:bodyPr/>
          <a:lstStyle/>
          <a:p>
            <a:r>
              <a:rPr lang="en-US" dirty="0"/>
              <a:t>More Recent Topics in AI Ethics </a:t>
            </a:r>
          </a:p>
        </p:txBody>
      </p:sp>
      <p:sp>
        <p:nvSpPr>
          <p:cNvPr id="4" name="Slide Number Placeholder 3">
            <a:extLst>
              <a:ext uri="{FF2B5EF4-FFF2-40B4-BE49-F238E27FC236}">
                <a16:creationId xmlns:a16="http://schemas.microsoft.com/office/drawing/2014/main" id="{D7B46C66-77AD-104D-9F40-553AF7F447A9}"/>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A31604B-1DF5-5747-9829-4675DEAA299D}"/>
              </a:ext>
            </a:extLst>
          </p:cNvPr>
          <p:cNvSpPr>
            <a:spLocks noGrp="1"/>
          </p:cNvSpPr>
          <p:nvPr>
            <p:ph type="ftr" sz="quarter" idx="3"/>
          </p:nvPr>
        </p:nvSpPr>
        <p:spPr/>
        <p:txBody>
          <a:bodyPr/>
          <a:lstStyle/>
          <a:p>
            <a:r>
              <a:rPr lang="en-US" dirty="0">
                <a:solidFill>
                  <a:prstClr val="black">
                    <a:tint val="75000"/>
                  </a:prstClr>
                </a:solidFill>
              </a:rPr>
              <a:t>Kwartler </a:t>
            </a:r>
          </a:p>
        </p:txBody>
      </p:sp>
      <p:pic>
        <p:nvPicPr>
          <p:cNvPr id="1026" name="Picture 2">
            <a:extLst>
              <a:ext uri="{FF2B5EF4-FFF2-40B4-BE49-F238E27FC236}">
                <a16:creationId xmlns:a16="http://schemas.microsoft.com/office/drawing/2014/main" id="{9F880EE5-8937-A54D-B0BF-B0A090FAE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972" y="836993"/>
            <a:ext cx="8102600" cy="9271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4E74930B-D58B-364E-AC60-658CAFF48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 y="2024609"/>
            <a:ext cx="5185704" cy="7551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2C03482-6CF9-7843-82BA-7839C3FFA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688" y="1837607"/>
            <a:ext cx="5752492" cy="3323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6A52E82-7B11-F44E-9892-60F999E014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68" y="3058550"/>
            <a:ext cx="4573003" cy="314108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75CA944-112E-2D4A-B369-0465284A60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3711" y="2610930"/>
            <a:ext cx="4279393" cy="10044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C627DE6-E577-B340-925B-951ADA1809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2544" y="3864963"/>
            <a:ext cx="4133088" cy="5799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DB26234-C796-BB4B-9CAA-F37B7B29F8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5967" y="4630773"/>
            <a:ext cx="4544694" cy="12213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915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770ADC-02A4-734B-9B01-18ED80DDFC0D}"/>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3" name="Title 2">
            <a:extLst>
              <a:ext uri="{FF2B5EF4-FFF2-40B4-BE49-F238E27FC236}">
                <a16:creationId xmlns:a16="http://schemas.microsoft.com/office/drawing/2014/main" id="{B3B1A87B-30C1-7549-92A5-7A484A7ADBF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4B5481A9-89DB-9846-8ABB-A3DED41E109A}"/>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692ACE03-F1C5-A647-904A-169FC88D762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6" name="TextBox 5">
            <a:extLst>
              <a:ext uri="{FF2B5EF4-FFF2-40B4-BE49-F238E27FC236}">
                <a16:creationId xmlns:a16="http://schemas.microsoft.com/office/drawing/2014/main" id="{05E3FEF5-C923-E448-A526-199A66391578}"/>
              </a:ext>
            </a:extLst>
          </p:cNvPr>
          <p:cNvSpPr txBox="1"/>
          <p:nvPr/>
        </p:nvSpPr>
        <p:spPr>
          <a:xfrm>
            <a:off x="420624" y="2286000"/>
            <a:ext cx="7991856" cy="2062103"/>
          </a:xfrm>
          <a:prstGeom prst="rect">
            <a:avLst/>
          </a:prstGeom>
          <a:noFill/>
        </p:spPr>
        <p:txBody>
          <a:bodyPr wrap="square" rtlCol="0">
            <a:spAutoFit/>
          </a:bodyPr>
          <a:lstStyle/>
          <a:p>
            <a:r>
              <a:rPr lang="en-US" sz="3200" dirty="0"/>
              <a:t>Unfair AI isn’t doing something wrong – it’s exposing problems that </a:t>
            </a:r>
            <a:r>
              <a:rPr lang="en-US" sz="3200" i="1" dirty="0"/>
              <a:t>already</a:t>
            </a:r>
            <a:r>
              <a:rPr lang="en-US" sz="3200" dirty="0"/>
              <a:t> exist in human systems, the underlying data and/or models without proper governance.</a:t>
            </a:r>
          </a:p>
        </p:txBody>
      </p:sp>
    </p:spTree>
    <p:extLst>
      <p:ext uri="{BB962C8B-B14F-4D97-AF65-F5344CB8AC3E}">
        <p14:creationId xmlns:p14="http://schemas.microsoft.com/office/powerpoint/2010/main" val="1293807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Does anyone have a definition of business ethics?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a:t>
            </a:fld>
            <a:endParaRPr lang="en-US">
              <a:solidFill>
                <a:prstClr val="black">
                  <a:tint val="75000"/>
                </a:prstClr>
              </a:solidFill>
            </a:endParaRPr>
          </a:p>
        </p:txBody>
      </p:sp>
      <p:pic>
        <p:nvPicPr>
          <p:cNvPr id="2052" name="Picture 4" descr="Image result for business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800" y="1497012"/>
            <a:ext cx="2962275" cy="2962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28626" y="5172075"/>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1970, Milton Friedman famously argued that the only social responsibility of business was to maximize profits. </a:t>
            </a:r>
          </a:p>
          <a:p>
            <a:pPr algn="ctr"/>
            <a:r>
              <a:rPr lang="en-US" dirty="0"/>
              <a:t>“The only business of business is business” -President </a:t>
            </a:r>
            <a:r>
              <a:rPr lang="en-US" b="1" dirty="0"/>
              <a:t>Calvin Coolidge</a:t>
            </a:r>
            <a:endParaRPr lang="en-US" dirty="0"/>
          </a:p>
        </p:txBody>
      </p:sp>
      <p:sp>
        <p:nvSpPr>
          <p:cNvPr id="9" name="Footer Placeholder 5">
            <a:extLst>
              <a:ext uri="{FF2B5EF4-FFF2-40B4-BE49-F238E27FC236}">
                <a16:creationId xmlns:a16="http://schemas.microsoft.com/office/drawing/2014/main" id="{1EA26342-25F5-7349-AB5B-E09DA829DED9}"/>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07286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4CF2231-85EA-7742-A4FF-F11C2B096399}"/>
              </a:ext>
            </a:extLst>
          </p:cNvPr>
          <p:cNvSpPr>
            <a:spLocks noGrp="1"/>
          </p:cNvSpPr>
          <p:nvPr>
            <p:ph type="title"/>
          </p:nvPr>
        </p:nvSpPr>
        <p:spPr>
          <a:xfrm>
            <a:off x="603504" y="5116529"/>
            <a:ext cx="7944130" cy="1000655"/>
          </a:xfrm>
        </p:spPr>
        <p:txBody>
          <a:bodyPr vert="horz" lIns="91440" tIns="45720" rIns="91440" bIns="45720" rtlCol="0" anchor="t">
            <a:noAutofit/>
          </a:bodyPr>
          <a:lstStyle/>
          <a:p>
            <a:pPr defTabSz="914400"/>
            <a:r>
              <a:rPr lang="en-US" sz="2400" dirty="0">
                <a:solidFill>
                  <a:schemeClr val="tx2"/>
                </a:solidFill>
              </a:rPr>
              <a:t>Machine Vision famously cannot detect people of color well.  Used in remote proctoring this can be problematic.</a:t>
            </a:r>
          </a:p>
        </p:txBody>
      </p:sp>
      <p:pic>
        <p:nvPicPr>
          <p:cNvPr id="6" name="Picture 5">
            <a:extLst>
              <a:ext uri="{FF2B5EF4-FFF2-40B4-BE49-F238E27FC236}">
                <a16:creationId xmlns:a16="http://schemas.microsoft.com/office/drawing/2014/main" id="{66BED0BC-F2C6-0044-A30E-969BF06397F2}"/>
              </a:ext>
            </a:extLst>
          </p:cNvPr>
          <p:cNvPicPr>
            <a:picLocks noChangeAspect="1"/>
          </p:cNvPicPr>
          <p:nvPr/>
        </p:nvPicPr>
        <p:blipFill rotWithShape="1">
          <a:blip r:embed="rId2"/>
          <a:srcRect t="17583"/>
          <a:stretch/>
        </p:blipFill>
        <p:spPr>
          <a:xfrm>
            <a:off x="20" y="10"/>
            <a:ext cx="9143980" cy="4201449"/>
          </a:xfrm>
          <a:prstGeom prst="rect">
            <a:avLst/>
          </a:prstGeom>
        </p:spPr>
      </p:pic>
      <p:grpSp>
        <p:nvGrpSpPr>
          <p:cNvPr id="13" name="Group 12">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14" name="Freeform: Shape 1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FCE5DB16-C555-B846-843C-D08CC62F8E3F}"/>
              </a:ext>
            </a:extLst>
          </p:cNvPr>
          <p:cNvSpPr>
            <a:spLocks noGrp="1"/>
          </p:cNvSpPr>
          <p:nvPr>
            <p:ph type="dt" sz="half" idx="10"/>
          </p:nvPr>
        </p:nvSpPr>
        <p:spPr>
          <a:xfrm>
            <a:off x="603504" y="6356350"/>
            <a:ext cx="2057400" cy="365125"/>
          </a:xfrm>
        </p:spPr>
        <p:txBody>
          <a:bodyPr vert="horz" lIns="91440" tIns="45720" rIns="91440" bIns="45720" rtlCol="0" anchor="ctr">
            <a:normAutofit/>
          </a:bodyPr>
          <a:lstStyle/>
          <a:p>
            <a:pPr>
              <a:spcAft>
                <a:spcPts val="600"/>
              </a:spcAft>
              <a:defRPr/>
            </a:pPr>
            <a:fld id="{6700A58B-DD98-43D0-B791-721480A02982}" type="datetime1">
              <a:rPr lang="en-US" sz="1000">
                <a:solidFill>
                  <a:prstClr val="black">
                    <a:tint val="75000"/>
                  </a:prstClr>
                </a:solidFill>
                <a:latin typeface="Calibri" panose="020F0502020204030204"/>
              </a:rPr>
              <a:pPr>
                <a:spcAft>
                  <a:spcPts val="600"/>
                </a:spcAft>
                <a:defRPr/>
              </a:pPr>
              <a:t>2/6/24</a:t>
            </a:fld>
            <a:endParaRPr lang="en-US" sz="1000">
              <a:solidFill>
                <a:prstClr val="black">
                  <a:tint val="75000"/>
                </a:prstClr>
              </a:solidFill>
              <a:latin typeface="Calibri" panose="020F0502020204030204"/>
            </a:endParaRPr>
          </a:p>
        </p:txBody>
      </p:sp>
      <p:sp>
        <p:nvSpPr>
          <p:cNvPr id="5" name="Footer Placeholder 4">
            <a:extLst>
              <a:ext uri="{FF2B5EF4-FFF2-40B4-BE49-F238E27FC236}">
                <a16:creationId xmlns:a16="http://schemas.microsoft.com/office/drawing/2014/main" id="{E0E86A82-6FC8-8944-B624-C9FA1B6F927A}"/>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a:spcAft>
                <a:spcPts val="600"/>
              </a:spcAft>
              <a:defRPr/>
            </a:pPr>
            <a:r>
              <a:rPr lang="en-US" sz="1000" kern="1200" dirty="0">
                <a:solidFill>
                  <a:prstClr val="black">
                    <a:tint val="75000"/>
                  </a:prstClr>
                </a:solidFill>
                <a:latin typeface="Calibri" panose="020F0502020204030204"/>
                <a:ea typeface="+mn-ea"/>
                <a:cs typeface="+mn-cs"/>
              </a:rPr>
              <a:t>Kwartler </a:t>
            </a:r>
          </a:p>
        </p:txBody>
      </p:sp>
      <p:sp>
        <p:nvSpPr>
          <p:cNvPr id="4" name="Slide Number Placeholder 3">
            <a:extLst>
              <a:ext uri="{FF2B5EF4-FFF2-40B4-BE49-F238E27FC236}">
                <a16:creationId xmlns:a16="http://schemas.microsoft.com/office/drawing/2014/main" id="{45C4B371-F0D0-A94A-AA56-23F98888EBA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defRPr/>
            </a:pPr>
            <a:fld id="{37290FF7-652B-4475-AEAB-8B1A5D23AE09}" type="slidenum">
              <a:rPr lang="en-US" sz="1000">
                <a:solidFill>
                  <a:prstClr val="black">
                    <a:tint val="75000"/>
                  </a:prstClr>
                </a:solidFill>
                <a:latin typeface="Calibri" panose="020F0502020204030204"/>
              </a:rPr>
              <a:pPr>
                <a:spcAft>
                  <a:spcPts val="600"/>
                </a:spcAft>
                <a:defRPr/>
              </a:pPr>
              <a:t>20</a:t>
            </a:fld>
            <a:endParaRPr lang="en-US" sz="1000">
              <a:solidFill>
                <a:prstClr val="black">
                  <a:tint val="75000"/>
                </a:prstClr>
              </a:solidFill>
              <a:latin typeface="Calibri" panose="020F0502020204030204"/>
            </a:endParaRPr>
          </a:p>
        </p:txBody>
      </p:sp>
    </p:spTree>
    <p:extLst>
      <p:ext uri="{BB962C8B-B14F-4D97-AF65-F5344CB8AC3E}">
        <p14:creationId xmlns:p14="http://schemas.microsoft.com/office/powerpoint/2010/main" val="3106532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2D7FFB-7268-19FA-6FA2-A436500AA494}"/>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3" name="Title 2">
            <a:extLst>
              <a:ext uri="{FF2B5EF4-FFF2-40B4-BE49-F238E27FC236}">
                <a16:creationId xmlns:a16="http://schemas.microsoft.com/office/drawing/2014/main" id="{87A1F19C-C4B2-F282-49BF-216B19949132}"/>
              </a:ext>
            </a:extLst>
          </p:cNvPr>
          <p:cNvSpPr>
            <a:spLocks noGrp="1"/>
          </p:cNvSpPr>
          <p:nvPr>
            <p:ph type="title"/>
          </p:nvPr>
        </p:nvSpPr>
        <p:spPr>
          <a:xfrm>
            <a:off x="225287" y="365126"/>
            <a:ext cx="8746435" cy="591477"/>
          </a:xfrm>
        </p:spPr>
        <p:txBody>
          <a:bodyPr/>
          <a:lstStyle/>
          <a:p>
            <a:r>
              <a:rPr lang="en-US" sz="2400" dirty="0"/>
              <a:t>What are some foreseeable ethical considerations with generative AI?</a:t>
            </a:r>
          </a:p>
        </p:txBody>
      </p:sp>
      <p:sp>
        <p:nvSpPr>
          <p:cNvPr id="4" name="Slide Number Placeholder 3">
            <a:extLst>
              <a:ext uri="{FF2B5EF4-FFF2-40B4-BE49-F238E27FC236}">
                <a16:creationId xmlns:a16="http://schemas.microsoft.com/office/drawing/2014/main" id="{CD2CB780-6960-639D-CB93-C5C27F492CFE}"/>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E697CBC6-4742-0041-3C78-B444CB102B9B}"/>
              </a:ext>
            </a:extLst>
          </p:cNvPr>
          <p:cNvSpPr>
            <a:spLocks noGrp="1"/>
          </p:cNvSpPr>
          <p:nvPr>
            <p:ph type="ftr" sz="quarter" idx="3"/>
          </p:nvPr>
        </p:nvSpPr>
        <p:spPr/>
        <p:txBody>
          <a:bodyPr/>
          <a:lstStyle/>
          <a:p>
            <a:r>
              <a:rPr lang="en-US">
                <a:solidFill>
                  <a:prstClr val="black">
                    <a:tint val="75000"/>
                  </a:prstClr>
                </a:solidFill>
              </a:rPr>
              <a:t>Kwartler </a:t>
            </a:r>
            <a:endParaRPr lang="en-US" dirty="0">
              <a:solidFill>
                <a:prstClr val="black">
                  <a:tint val="75000"/>
                </a:prstClr>
              </a:solidFill>
            </a:endParaRPr>
          </a:p>
        </p:txBody>
      </p:sp>
      <p:pic>
        <p:nvPicPr>
          <p:cNvPr id="1026" name="Picture 2" descr="Image result for chatgpt">
            <a:extLst>
              <a:ext uri="{FF2B5EF4-FFF2-40B4-BE49-F238E27FC236}">
                <a16:creationId xmlns:a16="http://schemas.microsoft.com/office/drawing/2014/main" id="{B6240236-CA1C-BC18-E5A2-874DE1E4C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9" y="2247899"/>
            <a:ext cx="2668657" cy="2668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AI-generated image shows a mob of people rushing towards the camera. The image is black and white and shows a blurred, garbled version of Getty Images’ watermark in the bottom-right corner.">
            <a:extLst>
              <a:ext uri="{FF2B5EF4-FFF2-40B4-BE49-F238E27FC236}">
                <a16:creationId xmlns:a16="http://schemas.microsoft.com/office/drawing/2014/main" id="{C300ED9B-50E1-610D-2549-AD0EB1F41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123" y="2022613"/>
            <a:ext cx="4877628" cy="3251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522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542492146"/>
              </p:ext>
            </p:extLst>
          </p:nvPr>
        </p:nvGraphicFramePr>
        <p:xfrm>
          <a:off x="300036" y="1139817"/>
          <a:ext cx="8486778" cy="128524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Categorical Imperative</a:t>
                      </a:r>
                    </a:p>
                  </a:txBody>
                  <a:tcPr/>
                </a:tc>
                <a:tc>
                  <a:txBody>
                    <a:bodyPr/>
                    <a:lstStyle/>
                    <a:p>
                      <a:r>
                        <a:rPr lang="en-US" dirty="0"/>
                        <a:t>Kant</a:t>
                      </a:r>
                    </a:p>
                  </a:txBody>
                  <a:tcPr/>
                </a:tc>
                <a:tc>
                  <a:txBody>
                    <a:bodyPr/>
                    <a:lstStyle/>
                    <a:p>
                      <a:r>
                        <a:rPr lang="en-US" dirty="0"/>
                        <a:t>Make your action a</a:t>
                      </a:r>
                      <a:r>
                        <a:rPr lang="en-US" baseline="0" dirty="0"/>
                        <a:t> universal law to see if it is ethical.  </a:t>
                      </a:r>
                      <a:r>
                        <a:rPr lang="en-US" dirty="0"/>
                        <a:t>Taken to an extreme, if</a:t>
                      </a:r>
                      <a:r>
                        <a:rPr lang="en-US" baseline="0" dirty="0"/>
                        <a:t> the action becomes illogical, then it is immoral.</a:t>
                      </a:r>
                      <a:endParaRPr lang="en-US" dirty="0"/>
                    </a:p>
                  </a:txBody>
                  <a:tcPr/>
                </a:tc>
                <a:tc>
                  <a:txBody>
                    <a:bodyPr/>
                    <a:lstStyle/>
                    <a:p>
                      <a:r>
                        <a:rPr lang="en-US" dirty="0"/>
                        <a:t>For</a:t>
                      </a:r>
                      <a:r>
                        <a:rPr lang="en-US" baseline="0" dirty="0"/>
                        <a:t> stealing property…if everyone stole all property whenever they wanted then property itself loses all value making your act illogical.  Therefore stealing is unethical.</a:t>
                      </a:r>
                      <a:endParaRPr lang="en-US" dirty="0"/>
                    </a:p>
                  </a:txBody>
                  <a:tcPr/>
                </a:tc>
                <a:extLst>
                  <a:ext uri="{0D108BD9-81ED-4DB2-BD59-A6C34878D82A}">
                    <a16:rowId xmlns:a16="http://schemas.microsoft.com/office/drawing/2014/main" val="10001"/>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22</a:t>
            </a:fld>
            <a:endParaRPr lang="en-US">
              <a:solidFill>
                <a:prstClr val="black">
                  <a:tint val="75000"/>
                </a:prstClr>
              </a:solidFill>
            </a:endParaRPr>
          </a:p>
        </p:txBody>
      </p:sp>
      <p:pic>
        <p:nvPicPr>
          <p:cNvPr id="1026" name="Picture 2" descr="Image result for immanuel kant meme">
            <a:extLst>
              <a:ext uri="{FF2B5EF4-FFF2-40B4-BE49-F238E27FC236}">
                <a16:creationId xmlns:a16="http://schemas.microsoft.com/office/drawing/2014/main" id="{BE394D6C-2838-4D91-9E93-4BE2E3569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019" y="2546351"/>
            <a:ext cx="2829962" cy="2963311"/>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C41CCA6A-EC6E-6B4A-91D3-031D0BAB579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365161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4208696434"/>
              </p:ext>
            </p:extLst>
          </p:nvPr>
        </p:nvGraphicFramePr>
        <p:xfrm>
          <a:off x="300036" y="1139817"/>
          <a:ext cx="8486778" cy="149098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Golden Mean</a:t>
                      </a:r>
                    </a:p>
                  </a:txBody>
                  <a:tcPr/>
                </a:tc>
                <a:tc>
                  <a:txBody>
                    <a:bodyPr/>
                    <a:lstStyle/>
                    <a:p>
                      <a:r>
                        <a:rPr lang="en-US" dirty="0"/>
                        <a:t>Plato/Socrates/Aristotle</a:t>
                      </a:r>
                    </a:p>
                  </a:txBody>
                  <a:tcPr/>
                </a:tc>
                <a:tc>
                  <a:txBody>
                    <a:bodyPr/>
                    <a:lstStyle/>
                    <a:p>
                      <a:r>
                        <a:rPr lang="en-US" dirty="0"/>
                        <a:t>Virtuous</a:t>
                      </a:r>
                      <a:r>
                        <a:rPr lang="en-US" baseline="0" dirty="0"/>
                        <a:t> actions are between two extremes, deficiency and excess.  At times, extremities are needed but mostly the middle (mean) is the moral choice.</a:t>
                      </a:r>
                      <a:endParaRPr lang="en-US" dirty="0"/>
                    </a:p>
                  </a:txBody>
                  <a:tcPr/>
                </a:tc>
                <a:tc>
                  <a:txBody>
                    <a:bodyPr/>
                    <a:lstStyle/>
                    <a:p>
                      <a:r>
                        <a:rPr lang="en-US" dirty="0"/>
                        <a:t>Sometimes you should be courageous but not always…that would lead to a reckless death.  Sometimes you need to be fearful but not always that would lead to unfulfilled opportunity as a coward.</a:t>
                      </a:r>
                    </a:p>
                  </a:txBody>
                  <a:tcPr/>
                </a:tc>
                <a:extLst>
                  <a:ext uri="{0D108BD9-81ED-4DB2-BD59-A6C34878D82A}">
                    <a16:rowId xmlns:a16="http://schemas.microsoft.com/office/drawing/2014/main" val="10002"/>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23</a:t>
            </a:fld>
            <a:endParaRPr lang="en-US">
              <a:solidFill>
                <a:prstClr val="black">
                  <a:tint val="75000"/>
                </a:prstClr>
              </a:solidFill>
            </a:endParaRPr>
          </a:p>
        </p:txBody>
      </p:sp>
      <p:pic>
        <p:nvPicPr>
          <p:cNvPr id="2050" name="Picture 2" descr="Image result for aristotle meme">
            <a:extLst>
              <a:ext uri="{FF2B5EF4-FFF2-40B4-BE49-F238E27FC236}">
                <a16:creationId xmlns:a16="http://schemas.microsoft.com/office/drawing/2014/main" id="{CC754B6F-F4B5-4872-95BA-5A217B871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442" y="3056418"/>
            <a:ext cx="1889115" cy="283057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7248FD34-BB45-5940-8D1D-5760DEC66BC5}"/>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50550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556497523"/>
              </p:ext>
            </p:extLst>
          </p:nvPr>
        </p:nvGraphicFramePr>
        <p:xfrm>
          <a:off x="300036" y="1139817"/>
          <a:ext cx="8486778" cy="190246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Utilitarianism</a:t>
                      </a:r>
                    </a:p>
                    <a:p>
                      <a:pPr marL="285750" indent="-285750">
                        <a:buFontTx/>
                        <a:buChar char="-"/>
                      </a:pPr>
                      <a:r>
                        <a:rPr lang="en-US" dirty="0"/>
                        <a:t>Self –interest</a:t>
                      </a:r>
                    </a:p>
                    <a:p>
                      <a:pPr marL="285750" indent="-285750">
                        <a:buFontTx/>
                        <a:buChar char="-"/>
                      </a:pPr>
                      <a:r>
                        <a:rPr lang="en-US" dirty="0"/>
                        <a:t>Common</a:t>
                      </a:r>
                      <a:r>
                        <a:rPr lang="en-US" baseline="0" dirty="0"/>
                        <a:t> Good</a:t>
                      </a:r>
                      <a:endParaRPr lang="en-US" dirty="0"/>
                    </a:p>
                    <a:p>
                      <a:endParaRPr lang="en-US" dirty="0"/>
                    </a:p>
                  </a:txBody>
                  <a:tcPr/>
                </a:tc>
                <a:tc>
                  <a:txBody>
                    <a:bodyPr/>
                    <a:lstStyle/>
                    <a:p>
                      <a:r>
                        <a:rPr lang="en-US" dirty="0"/>
                        <a:t>Mill</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Ethical</a:t>
                      </a:r>
                      <a:r>
                        <a:rPr lang="en-US" baseline="0" dirty="0"/>
                        <a:t> decisions are those that maximize happiness and minimize pain.</a:t>
                      </a:r>
                      <a:r>
                        <a:rPr lang="en-US" dirty="0"/>
                        <a:t> “it’s ok to hurt a small group to maximize the gain for the larger group.” </a:t>
                      </a:r>
                    </a:p>
                    <a:p>
                      <a:endParaRPr lang="en-US" dirty="0"/>
                    </a:p>
                  </a:txBody>
                  <a:tcPr/>
                </a:tc>
                <a:tc>
                  <a:txBody>
                    <a:bodyPr/>
                    <a:lstStyle/>
                    <a:p>
                      <a:r>
                        <a:rPr lang="en-US" dirty="0"/>
                        <a:t>Seatbelts and mandatory safety features increase a car’s cost, and can be uncomfortable or even cause harm (airbag going off not in an accident) but the greater good, with more saved lives is worth the added expense and weighed against malfunction.</a:t>
                      </a:r>
                    </a:p>
                  </a:txBody>
                  <a:tcPr/>
                </a:tc>
                <a:extLst>
                  <a:ext uri="{0D108BD9-81ED-4DB2-BD59-A6C34878D82A}">
                    <a16:rowId xmlns:a16="http://schemas.microsoft.com/office/drawing/2014/main" val="10003"/>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24</a:t>
            </a:fld>
            <a:endParaRPr lang="en-US">
              <a:solidFill>
                <a:prstClr val="black">
                  <a:tint val="75000"/>
                </a:prstClr>
              </a:solidFill>
            </a:endParaRPr>
          </a:p>
        </p:txBody>
      </p:sp>
      <p:pic>
        <p:nvPicPr>
          <p:cNvPr id="3074" name="Picture 2" descr="Image result for utilitarianism meme">
            <a:extLst>
              <a:ext uri="{FF2B5EF4-FFF2-40B4-BE49-F238E27FC236}">
                <a16:creationId xmlns:a16="http://schemas.microsoft.com/office/drawing/2014/main" id="{40E72E3C-DD01-4152-9782-CB4F429EA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6" y="3316510"/>
            <a:ext cx="3400180" cy="25501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utilitarianism meme">
            <a:extLst>
              <a:ext uri="{FF2B5EF4-FFF2-40B4-BE49-F238E27FC236}">
                <a16:creationId xmlns:a16="http://schemas.microsoft.com/office/drawing/2014/main" id="{89B3A293-572E-4065-A7A9-290275653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804" y="3316510"/>
            <a:ext cx="3649786" cy="2584228"/>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F3C30325-1184-9647-BCCC-729A195AFE27}"/>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770935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668900462"/>
              </p:ext>
            </p:extLst>
          </p:nvPr>
        </p:nvGraphicFramePr>
        <p:xfrm>
          <a:off x="300036" y="1139817"/>
          <a:ext cx="8486778" cy="107950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Rights based</a:t>
                      </a:r>
                    </a:p>
                  </a:txBody>
                  <a:tcPr/>
                </a:tc>
                <a:tc>
                  <a:txBody>
                    <a:bodyPr/>
                    <a:lstStyle/>
                    <a:p>
                      <a:r>
                        <a:rPr lang="en-US" dirty="0"/>
                        <a:t>Locke</a:t>
                      </a:r>
                    </a:p>
                  </a:txBody>
                  <a:tcPr/>
                </a:tc>
                <a:tc>
                  <a:txBody>
                    <a:bodyPr/>
                    <a:lstStyle/>
                    <a:p>
                      <a:r>
                        <a:rPr lang="en-US" dirty="0"/>
                        <a:t>Humans beings are an</a:t>
                      </a:r>
                      <a:r>
                        <a:rPr lang="en-US" baseline="0" dirty="0"/>
                        <a:t> “end” not a “means”  and should be treated that way.</a:t>
                      </a:r>
                      <a:endParaRPr lang="en-US" dirty="0"/>
                    </a:p>
                  </a:txBody>
                  <a:tcPr/>
                </a:tc>
                <a:tc>
                  <a:txBody>
                    <a:bodyPr/>
                    <a:lstStyle/>
                    <a:p>
                      <a:r>
                        <a:rPr lang="en-US" dirty="0"/>
                        <a:t>All human being have the right to dignity and other debated rights.  Does this extend to animals?  Conscience robots?</a:t>
                      </a:r>
                    </a:p>
                  </a:txBody>
                  <a:tcPr/>
                </a:tc>
                <a:extLst>
                  <a:ext uri="{0D108BD9-81ED-4DB2-BD59-A6C34878D82A}">
                    <a16:rowId xmlns:a16="http://schemas.microsoft.com/office/drawing/2014/main" val="10004"/>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25</a:t>
            </a:fld>
            <a:endParaRPr lang="en-US">
              <a:solidFill>
                <a:prstClr val="black">
                  <a:tint val="75000"/>
                </a:prstClr>
              </a:solidFill>
            </a:endParaRPr>
          </a:p>
        </p:txBody>
      </p:sp>
      <p:pic>
        <p:nvPicPr>
          <p:cNvPr id="5122" name="Picture 2" descr="Image result for locke meme">
            <a:extLst>
              <a:ext uri="{FF2B5EF4-FFF2-40B4-BE49-F238E27FC236}">
                <a16:creationId xmlns:a16="http://schemas.microsoft.com/office/drawing/2014/main" id="{C0A8D927-5BEC-4157-8A95-C82F35680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5" y="3007306"/>
            <a:ext cx="238125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locke meme">
            <a:extLst>
              <a:ext uri="{FF2B5EF4-FFF2-40B4-BE49-F238E27FC236}">
                <a16:creationId xmlns:a16="http://schemas.microsoft.com/office/drawing/2014/main" id="{DA0FA8E0-E054-4D51-8B6F-A70A317D6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3007306"/>
            <a:ext cx="238125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ohn locke meme">
            <a:extLst>
              <a:ext uri="{FF2B5EF4-FFF2-40B4-BE49-F238E27FC236}">
                <a16:creationId xmlns:a16="http://schemas.microsoft.com/office/drawing/2014/main" id="{27FE87DB-80E7-4198-84C7-6F35B1466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767" y="2513562"/>
            <a:ext cx="2110851" cy="2654363"/>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5">
            <a:extLst>
              <a:ext uri="{FF2B5EF4-FFF2-40B4-BE49-F238E27FC236}">
                <a16:creationId xmlns:a16="http://schemas.microsoft.com/office/drawing/2014/main" id="{19710270-D30E-1A4C-AA33-0873A8301EF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853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26</a:t>
            </a:fld>
            <a:endParaRPr lang="en-US">
              <a:solidFill>
                <a:prstClr val="black">
                  <a:tint val="75000"/>
                </a:prstClr>
              </a:solidFill>
            </a:endParaRPr>
          </a:p>
        </p:txBody>
      </p:sp>
      <p:sp>
        <p:nvSpPr>
          <p:cNvPr id="9" name="Rectangle 8">
            <a:extLst>
              <a:ext uri="{FF2B5EF4-FFF2-40B4-BE49-F238E27FC236}">
                <a16:creationId xmlns:a16="http://schemas.microsoft.com/office/drawing/2014/main" id="{461E3EC4-5611-4241-B153-0FD4799CC6FC}"/>
              </a:ext>
            </a:extLst>
          </p:cNvPr>
          <p:cNvSpPr/>
          <p:nvPr/>
        </p:nvSpPr>
        <p:spPr>
          <a:xfrm>
            <a:off x="423858" y="5595042"/>
            <a:ext cx="8086725" cy="477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Take some time to reflect on how you would react and which of these (and others perspectives) resonate with you.</a:t>
            </a:r>
          </a:p>
        </p:txBody>
      </p:sp>
      <p:pic>
        <p:nvPicPr>
          <p:cNvPr id="4098" name="Picture 2" descr="Image result for philosophy  meme">
            <a:extLst>
              <a:ext uri="{FF2B5EF4-FFF2-40B4-BE49-F238E27FC236}">
                <a16:creationId xmlns:a16="http://schemas.microsoft.com/office/drawing/2014/main" id="{70EDCE4F-1B77-4CD6-8D40-AF9F8E20DF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934" y="1149934"/>
            <a:ext cx="1410034" cy="17794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hilosophy  meme">
            <a:extLst>
              <a:ext uri="{FF2B5EF4-FFF2-40B4-BE49-F238E27FC236}">
                <a16:creationId xmlns:a16="http://schemas.microsoft.com/office/drawing/2014/main" id="{AE371A6C-DE6B-4141-B9B9-4CC3A80BA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958" y="1149934"/>
            <a:ext cx="2664273" cy="17776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philosophy  meme">
            <a:extLst>
              <a:ext uri="{FF2B5EF4-FFF2-40B4-BE49-F238E27FC236}">
                <a16:creationId xmlns:a16="http://schemas.microsoft.com/office/drawing/2014/main" id="{FA22FEE3-5F52-4CB5-9867-43D66C013A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0291" y="1149934"/>
            <a:ext cx="2072587" cy="164711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philosophy  meme">
            <a:extLst>
              <a:ext uri="{FF2B5EF4-FFF2-40B4-BE49-F238E27FC236}">
                <a16:creationId xmlns:a16="http://schemas.microsoft.com/office/drawing/2014/main" id="{A5BB52CE-B849-4DF1-A8F7-CE02563C53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923" y="3120948"/>
            <a:ext cx="1962056" cy="215019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philosophy  meme">
            <a:extLst>
              <a:ext uri="{FF2B5EF4-FFF2-40B4-BE49-F238E27FC236}">
                <a16:creationId xmlns:a16="http://schemas.microsoft.com/office/drawing/2014/main" id="{FE25D894-4569-4BB7-9CED-24D6E823F5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0291" y="3184982"/>
            <a:ext cx="2124075" cy="21526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hilosophy  meme">
            <a:extLst>
              <a:ext uri="{FF2B5EF4-FFF2-40B4-BE49-F238E27FC236}">
                <a16:creationId xmlns:a16="http://schemas.microsoft.com/office/drawing/2014/main" id="{005FC18C-7CB4-4673-A741-C7CF2050B3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9470" y="3011788"/>
            <a:ext cx="1849600" cy="2325844"/>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5">
            <a:extLst>
              <a:ext uri="{FF2B5EF4-FFF2-40B4-BE49-F238E27FC236}">
                <a16:creationId xmlns:a16="http://schemas.microsoft.com/office/drawing/2014/main" id="{7E187C65-B149-4847-AAB4-6188D254195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12615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27</a:t>
            </a:fld>
            <a:endParaRPr lang="en-US">
              <a:solidFill>
                <a:prstClr val="black">
                  <a:tint val="75000"/>
                </a:prstClr>
              </a:solidFill>
            </a:endParaRPr>
          </a:p>
        </p:txBody>
      </p:sp>
      <p:pic>
        <p:nvPicPr>
          <p:cNvPr id="3074" name="Picture 2" descr="Image result for business ethics mem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00249" y="2043114"/>
            <a:ext cx="4682825" cy="203234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28626" y="5229225"/>
            <a:ext cx="8086725" cy="828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you become a business leader or technician, having predefined values will help you in the moment. </a:t>
            </a:r>
          </a:p>
        </p:txBody>
      </p:sp>
      <p:sp>
        <p:nvSpPr>
          <p:cNvPr id="8" name="Footer Placeholder 5">
            <a:extLst>
              <a:ext uri="{FF2B5EF4-FFF2-40B4-BE49-F238E27FC236}">
                <a16:creationId xmlns:a16="http://schemas.microsoft.com/office/drawing/2014/main" id="{C6EEB3CA-A0DD-2F43-BB5E-8926F88AD1D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978843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3" name="Title 2"/>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28</a:t>
            </a:fld>
            <a:endParaRPr lang="en-US">
              <a:solidFill>
                <a:prstClr val="black">
                  <a:tint val="75000"/>
                </a:prstClr>
              </a:solidFill>
            </a:endParaRPr>
          </a:p>
        </p:txBody>
      </p:sp>
      <p:pic>
        <p:nvPicPr>
          <p:cNvPr id="8" name="Picture 2" descr="Image result for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087" y="1960008"/>
            <a:ext cx="4662488" cy="274988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50092" y="5343522"/>
            <a:ext cx="7386638" cy="9191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Technology is a means to an end.  Stating data mining represents progress is misleading.  What is the end achieved?</a:t>
            </a:r>
          </a:p>
        </p:txBody>
      </p:sp>
      <p:sp>
        <p:nvSpPr>
          <p:cNvPr id="10" name="Footer Placeholder 5">
            <a:extLst>
              <a:ext uri="{FF2B5EF4-FFF2-40B4-BE49-F238E27FC236}">
                <a16:creationId xmlns:a16="http://schemas.microsoft.com/office/drawing/2014/main" id="{01DD52FF-9A36-684C-BD08-72E36FFD508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306772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2/6/24</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29</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542033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Aligns to your organization’s value</a:t>
            </a:r>
          </a:p>
        </p:txBody>
      </p:sp>
      <p:pic>
        <p:nvPicPr>
          <p:cNvPr id="8" name="Picture 7">
            <a:extLst>
              <a:ext uri="{FF2B5EF4-FFF2-40B4-BE49-F238E27FC236}">
                <a16:creationId xmlns:a16="http://schemas.microsoft.com/office/drawing/2014/main" id="{D11CA53F-0749-5546-9598-A2DBCB9D18DF}"/>
              </a:ext>
            </a:extLst>
          </p:cNvPr>
          <p:cNvPicPr>
            <a:picLocks noChangeAspect="1"/>
          </p:cNvPicPr>
          <p:nvPr/>
        </p:nvPicPr>
        <p:blipFill>
          <a:blip r:embed="rId2"/>
          <a:stretch>
            <a:fillRect/>
          </a:stretch>
        </p:blipFill>
        <p:spPr>
          <a:xfrm>
            <a:off x="336335" y="2120255"/>
            <a:ext cx="4793605" cy="238747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220D835A-8213-1742-8FAB-DCBD8312B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6705" y="3695306"/>
            <a:ext cx="5517397" cy="2558894"/>
          </a:xfrm>
          <a:prstGeom prst="rect">
            <a:avLst/>
          </a:prstGeom>
          <a:ln>
            <a:solidFill>
              <a:schemeClr val="tx1"/>
            </a:solidFill>
          </a:ln>
        </p:spPr>
      </p:pic>
    </p:spTree>
    <p:extLst>
      <p:ext uri="{BB962C8B-B14F-4D97-AF65-F5344CB8AC3E}">
        <p14:creationId xmlns:p14="http://schemas.microsoft.com/office/powerpoint/2010/main" val="386152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Does anyone have a definition of business ethics?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a:t>
            </a:fld>
            <a:endParaRPr lang="en-US">
              <a:solidFill>
                <a:prstClr val="black">
                  <a:tint val="75000"/>
                </a:prstClr>
              </a:solidFill>
            </a:endParaRPr>
          </a:p>
        </p:txBody>
      </p:sp>
      <p:sp>
        <p:nvSpPr>
          <p:cNvPr id="9" name="Rectangle 8"/>
          <p:cNvSpPr/>
          <p:nvPr/>
        </p:nvSpPr>
        <p:spPr>
          <a:xfrm>
            <a:off x="542926" y="2971800"/>
            <a:ext cx="8086725" cy="5429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set of behavioral standards informing and justifying your actions while transacting business, commerce etc.</a:t>
            </a:r>
          </a:p>
        </p:txBody>
      </p:sp>
      <p:sp>
        <p:nvSpPr>
          <p:cNvPr id="7" name="Footer Placeholder 5">
            <a:extLst>
              <a:ext uri="{FF2B5EF4-FFF2-40B4-BE49-F238E27FC236}">
                <a16:creationId xmlns:a16="http://schemas.microsoft.com/office/drawing/2014/main" id="{481D2BFB-CBC2-8047-B239-A7CEEA62DC03}"/>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238691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2/6/24</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833125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Is Explainable &amp; Intuitive (not necessarily transparent)</a:t>
            </a:r>
          </a:p>
        </p:txBody>
      </p:sp>
      <p:pic>
        <p:nvPicPr>
          <p:cNvPr id="10" name="Picture 9">
            <a:extLst>
              <a:ext uri="{FF2B5EF4-FFF2-40B4-BE49-F238E27FC236}">
                <a16:creationId xmlns:a16="http://schemas.microsoft.com/office/drawing/2014/main" id="{7636DAED-2835-BF40-8D79-3EA8654D7820}"/>
              </a:ext>
            </a:extLst>
          </p:cNvPr>
          <p:cNvPicPr>
            <a:picLocks noChangeAspect="1"/>
          </p:cNvPicPr>
          <p:nvPr/>
        </p:nvPicPr>
        <p:blipFill>
          <a:blip r:embed="rId2"/>
          <a:stretch>
            <a:fillRect/>
          </a:stretch>
        </p:blipFill>
        <p:spPr>
          <a:xfrm>
            <a:off x="4014061" y="1832772"/>
            <a:ext cx="4974957" cy="4105648"/>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FF186346-1716-4B45-BFB9-0B6CFF4F7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78" y="4637114"/>
            <a:ext cx="6499386" cy="1352526"/>
          </a:xfrm>
          <a:prstGeom prst="rect">
            <a:avLst/>
          </a:prstGeom>
          <a:ln>
            <a:solidFill>
              <a:schemeClr val="tx1"/>
            </a:solidFill>
          </a:ln>
        </p:spPr>
      </p:pic>
      <p:sp>
        <p:nvSpPr>
          <p:cNvPr id="11" name="TextBox 10">
            <a:extLst>
              <a:ext uri="{FF2B5EF4-FFF2-40B4-BE49-F238E27FC236}">
                <a16:creationId xmlns:a16="http://schemas.microsoft.com/office/drawing/2014/main" id="{830A5F18-80D2-ED4C-90C0-180D7BA64F28}"/>
              </a:ext>
            </a:extLst>
          </p:cNvPr>
          <p:cNvSpPr txBox="1"/>
          <p:nvPr/>
        </p:nvSpPr>
        <p:spPr>
          <a:xfrm rot="19618190">
            <a:off x="1549830" y="2479728"/>
            <a:ext cx="577402" cy="1107996"/>
          </a:xfrm>
          <a:prstGeom prst="rect">
            <a:avLst/>
          </a:prstGeom>
          <a:noFill/>
        </p:spPr>
        <p:txBody>
          <a:bodyPr wrap="none" rtlCol="0">
            <a:spAutoFit/>
          </a:bodyPr>
          <a:lstStyle/>
          <a:p>
            <a:r>
              <a:rPr lang="en-US" sz="6600" b="1" dirty="0">
                <a:solidFill>
                  <a:srgbClr val="FF0000"/>
                </a:solidFill>
              </a:rPr>
              <a:t>?</a:t>
            </a:r>
          </a:p>
        </p:txBody>
      </p:sp>
    </p:spTree>
    <p:extLst>
      <p:ext uri="{BB962C8B-B14F-4D97-AF65-F5344CB8AC3E}">
        <p14:creationId xmlns:p14="http://schemas.microsoft.com/office/powerpoint/2010/main" val="3424614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2/6/24</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31</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3485698"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Behaves as expected</a:t>
            </a:r>
          </a:p>
        </p:txBody>
      </p:sp>
      <p:pic>
        <p:nvPicPr>
          <p:cNvPr id="8" name="Picture 7">
            <a:extLst>
              <a:ext uri="{FF2B5EF4-FFF2-40B4-BE49-F238E27FC236}">
                <a16:creationId xmlns:a16="http://schemas.microsoft.com/office/drawing/2014/main" id="{F4AB918A-0CDC-C043-9A62-03672C31E88A}"/>
              </a:ext>
            </a:extLst>
          </p:cNvPr>
          <p:cNvPicPr>
            <a:picLocks noChangeAspect="1"/>
          </p:cNvPicPr>
          <p:nvPr/>
        </p:nvPicPr>
        <p:blipFill>
          <a:blip r:embed="rId2"/>
          <a:stretch>
            <a:fillRect/>
          </a:stretch>
        </p:blipFill>
        <p:spPr>
          <a:xfrm>
            <a:off x="780835" y="2136506"/>
            <a:ext cx="6032500" cy="3390900"/>
          </a:xfrm>
          <a:prstGeom prst="rect">
            <a:avLst/>
          </a:prstGeom>
        </p:spPr>
      </p:pic>
    </p:spTree>
    <p:extLst>
      <p:ext uri="{BB962C8B-B14F-4D97-AF65-F5344CB8AC3E}">
        <p14:creationId xmlns:p14="http://schemas.microsoft.com/office/powerpoint/2010/main" val="3633498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2/6/24</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5420330"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Aligns to your organization’s value</a:t>
            </a:r>
          </a:p>
          <a:p>
            <a:pPr marL="285750" indent="-285750">
              <a:buFont typeface="Arial" panose="020B0604020202020204" pitchFamily="34" charset="0"/>
              <a:buChar char="•"/>
            </a:pPr>
            <a:r>
              <a:rPr lang="en-US" sz="2800" dirty="0"/>
              <a:t>Is Explainable</a:t>
            </a:r>
          </a:p>
          <a:p>
            <a:pPr marL="285750" indent="-285750">
              <a:buFont typeface="Arial" panose="020B0604020202020204" pitchFamily="34" charset="0"/>
              <a:buChar char="•"/>
            </a:pPr>
            <a:r>
              <a:rPr lang="en-US" sz="2800" dirty="0"/>
              <a:t>Behaves as expected</a:t>
            </a:r>
          </a:p>
        </p:txBody>
      </p:sp>
      <p:sp>
        <p:nvSpPr>
          <p:cNvPr id="8" name="Rectangle 7">
            <a:extLst>
              <a:ext uri="{FF2B5EF4-FFF2-40B4-BE49-F238E27FC236}">
                <a16:creationId xmlns:a16="http://schemas.microsoft.com/office/drawing/2014/main" id="{E2E77700-4606-AC47-BEE2-C03B7214A193}"/>
              </a:ext>
            </a:extLst>
          </p:cNvPr>
          <p:cNvSpPr/>
          <p:nvPr/>
        </p:nvSpPr>
        <p:spPr>
          <a:xfrm>
            <a:off x="139485" y="5780868"/>
            <a:ext cx="8865031" cy="481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Having all 3 in a production model will help organizations realize value and mitigates risk.</a:t>
            </a:r>
          </a:p>
        </p:txBody>
      </p:sp>
    </p:spTree>
    <p:extLst>
      <p:ext uri="{BB962C8B-B14F-4D97-AF65-F5344CB8AC3E}">
        <p14:creationId xmlns:p14="http://schemas.microsoft.com/office/powerpoint/2010/main" val="3094086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4</a:t>
            </a:fld>
            <a:endParaRPr lang="en-US">
              <a:solidFill>
                <a:prstClr val="black">
                  <a:tint val="75000"/>
                </a:prstClr>
              </a:solidFill>
            </a:endParaRPr>
          </a:p>
        </p:txBody>
      </p:sp>
      <p:sp>
        <p:nvSpPr>
          <p:cNvPr id="6" name="Rectangle 5"/>
          <p:cNvSpPr/>
          <p:nvPr/>
        </p:nvSpPr>
        <p:spPr>
          <a:xfrm>
            <a:off x="357187" y="3000376"/>
            <a:ext cx="8429626" cy="8429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using data and algorithms justify all actions since the underlying operations are just math?  </a:t>
            </a:r>
          </a:p>
        </p:txBody>
      </p:sp>
      <p:sp>
        <p:nvSpPr>
          <p:cNvPr id="7" name="Footer Placeholder 5">
            <a:extLst>
              <a:ext uri="{FF2B5EF4-FFF2-40B4-BE49-F238E27FC236}">
                <a16:creationId xmlns:a16="http://schemas.microsoft.com/office/drawing/2014/main" id="{92CFA68C-5446-924E-9D40-B19FA7967EA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4163955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5</a:t>
            </a:fld>
            <a:endParaRPr lang="en-US">
              <a:solidFill>
                <a:prstClr val="black">
                  <a:tint val="75000"/>
                </a:prstClr>
              </a:solidFill>
            </a:endParaRPr>
          </a:p>
        </p:txBody>
      </p:sp>
      <p:sp>
        <p:nvSpPr>
          <p:cNvPr id="6" name="Rectangle 5"/>
          <p:cNvSpPr/>
          <p:nvPr/>
        </p:nvSpPr>
        <p:spPr>
          <a:xfrm>
            <a:off x="357187" y="3000376"/>
            <a:ext cx="8429626" cy="8429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use of data and mining approaches can be audited, so are the outcomes of those efforts justified?</a:t>
            </a:r>
          </a:p>
        </p:txBody>
      </p:sp>
      <p:sp>
        <p:nvSpPr>
          <p:cNvPr id="7" name="Footer Placeholder 5">
            <a:extLst>
              <a:ext uri="{FF2B5EF4-FFF2-40B4-BE49-F238E27FC236}">
                <a16:creationId xmlns:a16="http://schemas.microsoft.com/office/drawing/2014/main" id="{40EABC82-7904-054E-BF9A-9037527A742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757570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6</a:t>
            </a:fld>
            <a:endParaRPr lang="en-US">
              <a:solidFill>
                <a:prstClr val="black">
                  <a:tint val="75000"/>
                </a:prstClr>
              </a:solidFill>
            </a:endParaRPr>
          </a:p>
        </p:txBody>
      </p:sp>
      <p:pic>
        <p:nvPicPr>
          <p:cNvPr id="1026" name="Picture 2" descr="Image result for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888" y="1290645"/>
            <a:ext cx="7134225" cy="47625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5">
            <a:extLst>
              <a:ext uri="{FF2B5EF4-FFF2-40B4-BE49-F238E27FC236}">
                <a16:creationId xmlns:a16="http://schemas.microsoft.com/office/drawing/2014/main" id="{75DFD0CD-9B2E-364F-ACC2-BE49EE956ED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263256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Ever heard of Knight Capital?</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7</a:t>
            </a:fld>
            <a:endParaRPr lang="en-US">
              <a:solidFill>
                <a:prstClr val="black">
                  <a:tint val="75000"/>
                </a:prstClr>
              </a:solidFill>
            </a:endParaRPr>
          </a:p>
        </p:txBody>
      </p:sp>
      <p:sp>
        <p:nvSpPr>
          <p:cNvPr id="6" name="Rectangle 5"/>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was Knight Capital?  What did they do?</a:t>
            </a:r>
          </a:p>
          <a:p>
            <a:pPr algn="ctr"/>
            <a:r>
              <a:rPr lang="en-US" dirty="0"/>
              <a:t>What happened to them?</a:t>
            </a:r>
          </a:p>
        </p:txBody>
      </p:sp>
      <p:pic>
        <p:nvPicPr>
          <p:cNvPr id="1026" name="Picture 2" descr="Image result for knight ca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4588"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5">
            <a:extLst>
              <a:ext uri="{FF2B5EF4-FFF2-40B4-BE49-F238E27FC236}">
                <a16:creationId xmlns:a16="http://schemas.microsoft.com/office/drawing/2014/main" id="{9E88E3E0-5E2F-8648-B83F-CDFDC005A15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15948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8</a:t>
            </a:fld>
            <a:endParaRPr lang="en-US">
              <a:solidFill>
                <a:prstClr val="black">
                  <a:tint val="75000"/>
                </a:prstClr>
              </a:solidFill>
            </a:endParaRPr>
          </a:p>
        </p:txBody>
      </p:sp>
      <p:sp>
        <p:nvSpPr>
          <p:cNvPr id="6" name="Rectangle 5"/>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related to their demise?  </a:t>
            </a:r>
          </a:p>
        </p:txBody>
      </p:sp>
      <p:pic>
        <p:nvPicPr>
          <p:cNvPr id="1026" name="Picture 2" descr="Image result for knight ca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4588"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333DBFF6-4266-D948-B1F1-B767C5949AA1}"/>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8" name="Title 7">
            <a:extLst>
              <a:ext uri="{FF2B5EF4-FFF2-40B4-BE49-F238E27FC236}">
                <a16:creationId xmlns:a16="http://schemas.microsoft.com/office/drawing/2014/main" id="{13AA80CF-E1D3-D95E-4A93-B8F8C6EE5DFC}"/>
              </a:ext>
            </a:extLst>
          </p:cNvPr>
          <p:cNvSpPr>
            <a:spLocks noGrp="1"/>
          </p:cNvSpPr>
          <p:nvPr>
            <p:ph type="title"/>
          </p:nvPr>
        </p:nvSpPr>
        <p:spPr/>
        <p:txBody>
          <a:bodyPr/>
          <a:lstStyle/>
          <a:p>
            <a:endParaRPr lang="en-US"/>
          </a:p>
        </p:txBody>
      </p:sp>
      <p:sp>
        <p:nvSpPr>
          <p:cNvPr id="11" name="TextBox 10">
            <a:extLst>
              <a:ext uri="{FF2B5EF4-FFF2-40B4-BE49-F238E27FC236}">
                <a16:creationId xmlns:a16="http://schemas.microsoft.com/office/drawing/2014/main" id="{F7A97BE8-7241-9C7F-409E-E7D53C33DE9B}"/>
              </a:ext>
            </a:extLst>
          </p:cNvPr>
          <p:cNvSpPr txBox="1"/>
          <p:nvPr/>
        </p:nvSpPr>
        <p:spPr>
          <a:xfrm>
            <a:off x="500064" y="4525044"/>
            <a:ext cx="8086724" cy="1477328"/>
          </a:xfrm>
          <a:prstGeom prst="rect">
            <a:avLst/>
          </a:prstGeom>
          <a:noFill/>
        </p:spPr>
        <p:txBody>
          <a:bodyPr wrap="square">
            <a:spAutoFit/>
          </a:bodyPr>
          <a:lstStyle/>
          <a:p>
            <a:r>
              <a:rPr lang="en-US" b="0" i="0" dirty="0">
                <a:solidFill>
                  <a:srgbClr val="202122"/>
                </a:solidFill>
                <a:effectLst/>
                <a:latin typeface="Arial" panose="020B0604020202020204" pitchFamily="34" charset="0"/>
              </a:rPr>
              <a:t>With its </a:t>
            </a:r>
            <a:r>
              <a:rPr lang="en-US" b="0" i="0" u="none" strike="noStrike" dirty="0">
                <a:solidFill>
                  <a:srgbClr val="3366CC"/>
                </a:solidFill>
                <a:effectLst/>
                <a:latin typeface="Arial" panose="020B0604020202020204" pitchFamily="34" charset="0"/>
                <a:hlinkClick r:id="rId3" tooltip="High-frequency trading"/>
              </a:rPr>
              <a:t>high-frequency trading</a:t>
            </a:r>
            <a:r>
              <a:rPr lang="en-US" b="0" i="0" dirty="0">
                <a:solidFill>
                  <a:srgbClr val="202122"/>
                </a:solidFill>
                <a:effectLst/>
                <a:latin typeface="Arial" panose="020B0604020202020204" pitchFamily="34" charset="0"/>
              </a:rPr>
              <a:t> algorithms Knight was the largest trader in U.S. equities, with a market share of 17.3% on </a:t>
            </a:r>
            <a:r>
              <a:rPr lang="en-US" b="0" i="0" u="none" strike="noStrike" dirty="0">
                <a:solidFill>
                  <a:srgbClr val="3366CC"/>
                </a:solidFill>
                <a:effectLst/>
                <a:latin typeface="Arial" panose="020B0604020202020204" pitchFamily="34" charset="0"/>
                <a:hlinkClick r:id="rId4" tooltip="NYSE"/>
              </a:rPr>
              <a:t>NYSE</a:t>
            </a:r>
            <a:r>
              <a:rPr lang="en-US" b="0" i="0" dirty="0">
                <a:solidFill>
                  <a:srgbClr val="202122"/>
                </a:solidFill>
                <a:effectLst/>
                <a:latin typeface="Arial" panose="020B0604020202020204" pitchFamily="34" charset="0"/>
              </a:rPr>
              <a:t> and 16.9% on </a:t>
            </a:r>
            <a:r>
              <a:rPr lang="en-US" b="0" i="0" u="none" strike="noStrike" dirty="0">
                <a:solidFill>
                  <a:srgbClr val="3366CC"/>
                </a:solidFill>
                <a:effectLst/>
                <a:latin typeface="Arial" panose="020B0604020202020204" pitchFamily="34" charset="0"/>
                <a:hlinkClick r:id="rId5" tooltip="NASDAQ"/>
              </a:rPr>
              <a:t>NASDAQ</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6"/>
              </a:rPr>
              <a:t>[2]</a:t>
            </a:r>
            <a:r>
              <a:rPr lang="en-US" b="0" i="0" dirty="0">
                <a:solidFill>
                  <a:srgbClr val="202122"/>
                </a:solidFill>
                <a:effectLst/>
                <a:latin typeface="Arial" panose="020B0604020202020204" pitchFamily="34" charset="0"/>
              </a:rPr>
              <a:t> The company agreed to be acquired by </a:t>
            </a:r>
            <a:r>
              <a:rPr lang="en-US" b="0" i="0" u="none" strike="noStrike" dirty="0">
                <a:solidFill>
                  <a:srgbClr val="3366CC"/>
                </a:solidFill>
                <a:effectLst/>
                <a:latin typeface="Arial" panose="020B0604020202020204" pitchFamily="34" charset="0"/>
                <a:hlinkClick r:id="rId7" tooltip="Getco LLC"/>
              </a:rPr>
              <a:t>Getco LLC</a:t>
            </a:r>
            <a:r>
              <a:rPr lang="en-US" b="0" i="0" dirty="0">
                <a:solidFill>
                  <a:srgbClr val="202122"/>
                </a:solidFill>
                <a:effectLst/>
                <a:latin typeface="Arial" panose="020B0604020202020204" pitchFamily="34" charset="0"/>
              </a:rPr>
              <a:t> in December 2012 after an August 2012 trading error lost $460 million. The merger was completed in July 2013, forming </a:t>
            </a:r>
            <a:r>
              <a:rPr lang="en-US" b="0" i="0" u="none" strike="noStrike" dirty="0">
                <a:solidFill>
                  <a:srgbClr val="3366CC"/>
                </a:solidFill>
                <a:effectLst/>
                <a:latin typeface="Arial" panose="020B0604020202020204" pitchFamily="34" charset="0"/>
                <a:hlinkClick r:id="rId8" tooltip="KCG Holdings"/>
              </a:rPr>
              <a:t>KCG Holdings</a:t>
            </a:r>
            <a:r>
              <a:rPr lang="en-US" b="0" i="0" dirty="0">
                <a:solidFill>
                  <a:srgbClr val="202122"/>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234850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2/6/24</a:t>
            </a:fld>
            <a:endParaRPr lang="en-US">
              <a:solidFill>
                <a:prstClr val="black">
                  <a:tint val="75000"/>
                </a:prstClr>
              </a:solidFill>
            </a:endParaRPr>
          </a:p>
        </p:txBody>
      </p:sp>
      <p:sp>
        <p:nvSpPr>
          <p:cNvPr id="3" name="Title 2"/>
          <p:cNvSpPr>
            <a:spLocks noGrp="1"/>
          </p:cNvSpPr>
          <p:nvPr>
            <p:ph type="title"/>
          </p:nvPr>
        </p:nvSpPr>
        <p:spPr>
          <a:xfrm>
            <a:off x="428625" y="365126"/>
            <a:ext cx="8158164" cy="591477"/>
          </a:xfrm>
        </p:spPr>
        <p:txBody>
          <a:bodyPr/>
          <a:lstStyle/>
          <a:p>
            <a:r>
              <a:rPr lang="en-US" sz="2800" dirty="0"/>
              <a:t>Ever hear of the pregnant teenager Target marketed to?</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9</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1DD9AC00-8B0E-0D41-9554-27413C6D0EA8}"/>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465649390"/>
      </p:ext>
    </p:extLst>
  </p:cSld>
  <p:clrMapOvr>
    <a:masterClrMapping/>
  </p:clrMapOvr>
</p:sld>
</file>

<file path=ppt/theme/theme1.xml><?xml version="1.0" encoding="utf-8"?>
<a:theme xmlns:a="http://schemas.openxmlformats.org/drawingml/2006/main" name="2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1242</Words>
  <Application>Microsoft Macintosh PowerPoint</Application>
  <PresentationFormat>On-screen Show (4:3)</PresentationFormat>
  <Paragraphs>204</Paragraphs>
  <Slides>32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2_Office Theme</vt:lpstr>
      <vt:lpstr>Business Ethics &amp; the use of data</vt:lpstr>
      <vt:lpstr>Does anyone have a definition of business ethics?</vt:lpstr>
      <vt:lpstr>Does anyone have a definition of business ethics?</vt:lpstr>
      <vt:lpstr>What about in the context of data, machine learning &amp; AI?</vt:lpstr>
      <vt:lpstr>What about in the context of data, machine learning &amp; AI?</vt:lpstr>
      <vt:lpstr>What about in the context of data, machine learning &amp; AI?</vt:lpstr>
      <vt:lpstr>Ever heard of Knight Capital?</vt:lpstr>
      <vt:lpstr>PowerPoint Presentation</vt:lpstr>
      <vt:lpstr>Ever hear of the pregnant teenager Target marketed to?</vt:lpstr>
      <vt:lpstr>PowerPoint Presentation</vt:lpstr>
      <vt:lpstr>PowerPoint Presentation</vt:lpstr>
      <vt:lpstr>Reflective Questions</vt:lpstr>
      <vt:lpstr>PowerPoint Presentation</vt:lpstr>
      <vt:lpstr>PowerPoint Presentation</vt:lpstr>
      <vt:lpstr>PowerPoint Presentation</vt:lpstr>
      <vt:lpstr>PowerPoint Presentation</vt:lpstr>
      <vt:lpstr>PowerPoint Presentation</vt:lpstr>
      <vt:lpstr>More Recent Topics in AI Ethics </vt:lpstr>
      <vt:lpstr>PowerPoint Presentation</vt:lpstr>
      <vt:lpstr>Machine Vision famously cannot detect people of color well.  Used in remote proctoring this can be problematic.</vt:lpstr>
      <vt:lpstr>What are some foreseeable ethical considerations with generative AI?</vt:lpstr>
      <vt:lpstr>Some Popular Ethical Paradigms</vt:lpstr>
      <vt:lpstr>Some Popular Ethical Paradigms</vt:lpstr>
      <vt:lpstr>Some Popular Ethical Paradigms</vt:lpstr>
      <vt:lpstr>Some Popular Ethical Paradigms</vt:lpstr>
      <vt:lpstr>Some Popular Ethical Paradigms</vt:lpstr>
      <vt:lpstr>Popular Ethical Paradigms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Ethics &amp; the use of data</dc:title>
  <dc:creator>Edward Kwartler</dc:creator>
  <cp:lastModifiedBy>Ted Kwartler</cp:lastModifiedBy>
  <cp:revision>5</cp:revision>
  <dcterms:created xsi:type="dcterms:W3CDTF">2020-12-07T18:13:30Z</dcterms:created>
  <dcterms:modified xsi:type="dcterms:W3CDTF">2024-02-06T20:34:07Z</dcterms:modified>
</cp:coreProperties>
</file>